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1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4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notesSlides/notesSlide12.xml" ContentType="application/vnd.openxmlformats-officedocument.presentationml.notes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notesMasterIdLst>
    <p:notesMasterId r:id="rId1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0" d="100"/>
          <a:sy n="60" d="100"/>
        </p:scale>
        <p:origin x="1206" y="576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notesMaster" Target="notesMasters/notesMaster1.xml"/><Relationship Id="rId20" Type="http://schemas.openxmlformats.org/officeDocument/2006/relationships/presProps" Target="presProps.xml" /><Relationship Id="rId21" Type="http://schemas.openxmlformats.org/officeDocument/2006/relationships/tableStyles" Target="tableStyles.xml" /><Relationship Id="rId22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AB93B63-84CB-427D-A97D-03F791205523}" type="datetimeFigureOut">
              <a:rPr lang="uk-UA"/>
              <a:t>31.08.2022</a:t>
            </a:fld>
            <a:endParaRPr lang="uk-UA"/>
          </a:p>
        </p:txBody>
      </p:sp>
      <p:sp>
        <p:nvSpPr>
          <p:cNvPr id="4" name="Образ слайда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8E3FBF4-7F5A-491F-961C-3C7204FC3948}" type="slidenum">
              <a:rPr lang="uk-UA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82D534B-400C-1112-78D8-5AF02B116127}" type="slidenum">
              <a:rPr/>
              <a:t/>
            </a:fld>
            <a:endParaRPr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EEC36EF-2BEF-5FE9-BEAD-9942B510B921}" type="slidenum">
              <a:rPr/>
              <a:t/>
            </a:fld>
            <a:endParaRPr/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475AE33-0CE9-6106-20BD-84ED9B403F82}" type="slidenum">
              <a:rPr/>
              <a:t/>
            </a:fld>
            <a:endParaRPr/>
          </a:p>
        </p:txBody>
      </p:sp>
    </p:spTree>
  </p:cSld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8907A90-919B-6334-0546-0E0C3CF32B98}" type="slidenum">
              <a:rPr/>
              <a:t/>
            </a:fld>
            <a:endParaRPr/>
          </a:p>
        </p:txBody>
      </p:sp>
    </p:spTree>
  </p:cSld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7224AB6-98E9-D844-9CE3-82DFDE9E3257}" type="slidenum">
              <a:rPr/>
              <a:t/>
            </a:fld>
            <a:endParaRPr/>
          </a:p>
        </p:txBody>
      </p:sp>
    </p:spTree>
  </p:cSld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64E23D7-DD02-F701-21B5-12DFFADC0166}" type="slidenum">
              <a:rPr/>
              <a:t/>
            </a:fld>
            <a:endParaRPr/>
          </a:p>
        </p:txBody>
      </p:sp>
    </p:spTree>
  </p:cSld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7802F4C-1811-CF51-2EA9-8FC9E01171FF}" type="slidenum">
              <a:rPr/>
              <a:t/>
            </a:fld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64F8392-F473-059A-4AD9-F48526CB4A60}" type="slidenum">
              <a:rPr/>
              <a:t/>
            </a:fld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687C738-3225-392C-8723-DDA3D44BE75E}" type="slidenum">
              <a:rPr/>
              <a:t/>
            </a:fld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2073999-21BA-193E-C70E-EE07B24E85EF}" type="slidenum">
              <a:rPr/>
              <a:t/>
            </a:fld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5B3E840-B8AB-BB4A-1DB6-9B6B9AAD4357}" type="slidenum">
              <a:rPr/>
              <a:t/>
            </a:fld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4388D38-0CA8-74A0-24E6-68AD25623FAB}" type="slidenum">
              <a:rPr/>
              <a:t/>
            </a:fld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91EE8C6-0103-C8E6-1AC4-50E9C149A4D5}" type="slidenum">
              <a:rPr/>
              <a:t/>
            </a:fld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C0D6966-3194-3F4A-C40A-166C1E645BF8}" type="slidenum">
              <a:rPr/>
              <a:t/>
            </a:fld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0A962BC-6B72-6D1C-5F8B-E82B72660D33}" type="slidenum">
              <a:rPr/>
              <a:t/>
            </a:fld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1ACC023-DBDF-4CC9-9A29-6370F400D1C5}" type="datetimeFigureOut">
              <a:rPr lang="uk-UA"/>
              <a:t>31.08.2022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6BC47A-4FB0-4664-86B1-77434A0C378C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1ACC023-DBDF-4CC9-9A29-6370F400D1C5}" type="datetimeFigureOut">
              <a:rPr lang="uk-UA"/>
              <a:t>31.08.2022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6BC47A-4FB0-4664-86B1-77434A0C378C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1ACC023-DBDF-4CC9-9A29-6370F400D1C5}" type="datetimeFigureOut">
              <a:rPr lang="uk-UA"/>
              <a:t>31.08.2022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6BC47A-4FB0-4664-86B1-77434A0C378C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1ACC023-DBDF-4CC9-9A29-6370F400D1C5}" type="datetimeFigureOut">
              <a:rPr lang="uk-UA"/>
              <a:t>31.08.2022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6BC47A-4FB0-4664-86B1-77434A0C378C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1ACC023-DBDF-4CC9-9A29-6370F400D1C5}" type="datetimeFigureOut">
              <a:rPr lang="uk-UA"/>
              <a:t>31.08.2022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6BC47A-4FB0-4664-86B1-77434A0C378C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1ACC023-DBDF-4CC9-9A29-6370F400D1C5}" type="datetimeFigureOut">
              <a:rPr lang="uk-UA"/>
              <a:t>31.08.2022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6BC47A-4FB0-4664-86B1-77434A0C378C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1ACC023-DBDF-4CC9-9A29-6370F400D1C5}" type="datetimeFigureOut">
              <a:rPr lang="uk-UA"/>
              <a:t>31.08.2022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6BC47A-4FB0-4664-86B1-77434A0C378C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1ACC023-DBDF-4CC9-9A29-6370F400D1C5}" type="datetimeFigureOut">
              <a:rPr lang="uk-UA"/>
              <a:t>31.08.2022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6BC47A-4FB0-4664-86B1-77434A0C378C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1ACC023-DBDF-4CC9-9A29-6370F400D1C5}" type="datetimeFigureOut">
              <a:rPr lang="uk-UA"/>
              <a:t>31.08.2022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6BC47A-4FB0-4664-86B1-77434A0C378C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1ACC023-DBDF-4CC9-9A29-6370F400D1C5}" type="datetimeFigureOut">
              <a:rPr lang="uk-UA"/>
              <a:t>31.08.2022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6BC47A-4FB0-4664-86B1-77434A0C378C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1ACC023-DBDF-4CC9-9A29-6370F400D1C5}" type="datetimeFigureOut">
              <a:rPr lang="uk-UA"/>
              <a:t>31.08.2022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6BC47A-4FB0-4664-86B1-77434A0C378C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1ACC023-DBDF-4CC9-9A29-6370F400D1C5}" type="datetimeFigureOut">
              <a:rPr lang="uk-UA"/>
              <a:t>31.08.2022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D6BC47A-4FB0-4664-86B1-77434A0C378C}" type="slidenum">
              <a:rPr lang="uk-UA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image" Target="../media/image26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27.png"/><Relationship Id="rId5" Type="http://schemas.openxmlformats.org/officeDocument/2006/relationships/image" Target="../media/image28.jpg"/><Relationship Id="rId6" Type="http://schemas.openxmlformats.org/officeDocument/2006/relationships/image" Target="../media/image29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image" Target="../media/image30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Relationship Id="rId4" Type="http://schemas.openxmlformats.org/officeDocument/2006/relationships/image" Target="../media/image31.jp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21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Relationship Id="rId4" Type="http://schemas.openxmlformats.org/officeDocument/2006/relationships/image" Target="../media/image34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g"/><Relationship Id="rId4" Type="http://schemas.openxmlformats.org/officeDocument/2006/relationships/image" Target="../media/image35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3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5" Type="http://schemas.openxmlformats.org/officeDocument/2006/relationships/image" Target="../media/image5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8" Type="http://schemas.openxmlformats.org/officeDocument/2006/relationships/image" Target="../media/image10.jpg"/><Relationship Id="rId9" Type="http://schemas.openxmlformats.org/officeDocument/2006/relationships/image" Target="../media/image11.jpg"/><Relationship Id="rId10" Type="http://schemas.openxmlformats.org/officeDocument/2006/relationships/image" Target="../media/image12.jpg"/><Relationship Id="rId11" Type="http://schemas.openxmlformats.org/officeDocument/2006/relationships/image" Target="../media/image13.jpg"/><Relationship Id="rId12" Type="http://schemas.openxmlformats.org/officeDocument/2006/relationships/image" Target="../media/image14.jpg"/><Relationship Id="rId13" Type="http://schemas.openxmlformats.org/officeDocument/2006/relationships/image" Target="../media/image15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18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1.jpg"/><Relationship Id="rId5" Type="http://schemas.openxmlformats.org/officeDocument/2006/relationships/image" Target="../media/image22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23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24.png"/><Relationship Id="rId5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0" t="0" r="0" b="57300"/>
          <a:stretch/>
        </p:blipFill>
        <p:spPr bwMode="auto">
          <a:xfrm>
            <a:off x="7604568" y="0"/>
            <a:ext cx="4587432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023909" y="1343846"/>
            <a:ext cx="3222434" cy="95464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 bwMode="auto">
          <a:xfrm>
            <a:off x="446510" y="2950455"/>
            <a:ext cx="6695070" cy="2959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/>
              <a:buChar char="•"/>
              <a:defRPr/>
            </a:pPr>
            <a:r>
              <a:rPr lang="uk-UA" sz="1400" b="1">
                <a:solidFill>
                  <a:srgbClr val="78023C"/>
                </a:solidFill>
                <a:latin typeface="Century Gothic"/>
              </a:rPr>
              <a:t>Канцелярія </a:t>
            </a:r>
            <a:r>
              <a:rPr lang="uk-UA" sz="1400" b="1">
                <a:solidFill>
                  <a:srgbClr val="78023C"/>
                </a:solidFill>
                <a:latin typeface="Century Gothic"/>
              </a:rPr>
              <a:t>Axent</a:t>
            </a:r>
            <a:r>
              <a:rPr lang="uk-UA" sz="1400" b="1">
                <a:solidFill>
                  <a:srgbClr val="78023C"/>
                </a:solidFill>
                <a:latin typeface="Century Gothic"/>
              </a:rPr>
              <a:t> </a:t>
            </a:r>
            <a:r>
              <a:rPr lang="uk-UA" sz="1400" b="0" i="0">
                <a:solidFill>
                  <a:srgbClr val="363636"/>
                </a:solidFill>
                <a:latin typeface="Century Gothic"/>
              </a:rPr>
              <a:t>розроблена для якісної організації роботи, де кожна дрібниця характеризувала б вас як професіонала, була зручною, забезпечувала легкість і свободу дій.</a:t>
            </a:r>
            <a:endParaRPr lang="en-US" sz="1400" b="0" i="0">
              <a:solidFill>
                <a:srgbClr val="363636"/>
              </a:solidFill>
              <a:latin typeface="Century Gothic"/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  <a:defRPr/>
            </a:pPr>
            <a:endParaRPr lang="en-US" sz="1400">
              <a:solidFill>
                <a:srgbClr val="363636"/>
              </a:solidFill>
              <a:latin typeface="Century Gothic"/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  <a:defRPr/>
            </a:pPr>
            <a:r>
              <a:rPr lang="uk-UA" sz="1400" b="1">
                <a:solidFill>
                  <a:srgbClr val="78023C"/>
                </a:solidFill>
                <a:latin typeface="Century Gothic"/>
              </a:rPr>
              <a:t>Axent</a:t>
            </a:r>
            <a:r>
              <a:rPr lang="uk-UA" sz="1400" b="1">
                <a:solidFill>
                  <a:srgbClr val="78023C"/>
                </a:solidFill>
                <a:latin typeface="Century Gothic"/>
              </a:rPr>
              <a:t> </a:t>
            </a:r>
            <a:r>
              <a:rPr lang="uk-UA" sz="1400">
                <a:solidFill>
                  <a:srgbClr val="363636"/>
                </a:solidFill>
                <a:latin typeface="Century Gothic"/>
              </a:rPr>
              <a:t>дозволяє відчути всю силу порядку для життя. В основі кожного продукту </a:t>
            </a:r>
            <a:r>
              <a:rPr lang="uk-UA" sz="1400">
                <a:solidFill>
                  <a:srgbClr val="363636"/>
                </a:solidFill>
                <a:latin typeface="Century Gothic"/>
              </a:rPr>
              <a:t>Axent</a:t>
            </a:r>
            <a:r>
              <a:rPr lang="uk-UA" sz="1400">
                <a:solidFill>
                  <a:srgbClr val="363636"/>
                </a:solidFill>
                <a:latin typeface="Century Gothic"/>
              </a:rPr>
              <a:t> - німецька філософія точності, продуманість дизайну, надійність матеріалів.</a:t>
            </a:r>
            <a:endParaRPr/>
          </a:p>
          <a:p>
            <a:pPr marL="171450" indent="-171450">
              <a:lnSpc>
                <a:spcPct val="150000"/>
              </a:lnSpc>
              <a:buFont typeface="Arial"/>
              <a:buChar char="•"/>
              <a:defRPr/>
            </a:pPr>
            <a:endParaRPr lang="uk-UA" sz="1400">
              <a:solidFill>
                <a:srgbClr val="363636"/>
              </a:solidFill>
              <a:latin typeface="Century Gothic"/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  <a:defRPr/>
            </a:pPr>
            <a:r>
              <a:rPr lang="en-US" sz="1400" b="1">
                <a:solidFill>
                  <a:srgbClr val="78023C"/>
                </a:solidFill>
                <a:latin typeface="Century Gothic"/>
              </a:rPr>
              <a:t>Axent</a:t>
            </a:r>
            <a:r>
              <a:rPr lang="en-US" sz="1400" b="1">
                <a:solidFill>
                  <a:srgbClr val="78023C"/>
                </a:solidFill>
                <a:latin typeface="Century Gothic"/>
              </a:rPr>
              <a:t>. </a:t>
            </a:r>
            <a:r>
              <a:rPr lang="uk-UA" sz="1400" b="1">
                <a:solidFill>
                  <a:srgbClr val="78023C"/>
                </a:solidFill>
                <a:latin typeface="Century Gothic"/>
              </a:rPr>
              <a:t>Люблю бездоганність.</a:t>
            </a:r>
            <a:r>
              <a:rPr lang="en-US" sz="1400" b="1">
                <a:solidFill>
                  <a:srgbClr val="78023C"/>
                </a:solidFill>
                <a:latin typeface="Century Gothic"/>
              </a:rPr>
              <a:t> </a:t>
            </a:r>
            <a:r>
              <a:rPr lang="ru-RU" sz="1400" b="1">
                <a:solidFill>
                  <a:srgbClr val="78023C"/>
                </a:solidFill>
                <a:latin typeface="Century Gothic"/>
              </a:rPr>
              <a:t>(</a:t>
            </a:r>
            <a:r>
              <a:rPr lang="en-US" sz="1400" b="1">
                <a:solidFill>
                  <a:srgbClr val="78023C"/>
                </a:solidFill>
                <a:latin typeface="Century Gothic"/>
              </a:rPr>
              <a:t>ICH LIEBE PERFEKTION</a:t>
            </a:r>
            <a:r>
              <a:rPr lang="ru-RU" sz="1400" b="1">
                <a:solidFill>
                  <a:srgbClr val="78023C"/>
                </a:solidFill>
                <a:latin typeface="Century Gothic"/>
              </a:rPr>
              <a:t>)</a:t>
            </a:r>
            <a:endParaRPr lang="uk-UA" sz="1400" b="1">
              <a:solidFill>
                <a:srgbClr val="78023C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rcRect l="0" t="38839" r="68200" b="0"/>
          <a:stretch/>
        </p:blipFill>
        <p:spPr bwMode="auto">
          <a:xfrm rot="5400000">
            <a:off x="10682621" y="-465809"/>
            <a:ext cx="747225" cy="20323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 l="0" t="0" r="68200" b="57543"/>
          <a:stretch/>
        </p:blipFill>
        <p:spPr bwMode="auto">
          <a:xfrm rot="5400000">
            <a:off x="4663306" y="-4366960"/>
            <a:ext cx="747224" cy="983462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 bwMode="auto">
          <a:xfrm>
            <a:off x="119606" y="257963"/>
            <a:ext cx="101521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uk-UA" sz="3000" b="1">
                <a:solidFill>
                  <a:schemeClr val="bg1"/>
                </a:solidFill>
                <a:latin typeface="Century Gothic"/>
              </a:rPr>
              <a:t>Показник якості:</a:t>
            </a:r>
            <a:endParaRPr/>
          </a:p>
        </p:txBody>
      </p:sp>
      <p:sp>
        <p:nvSpPr>
          <p:cNvPr id="4" name="AutoShape 4" descr="Industrial background - Stock Image - Everypixel"/>
          <p:cNvSpPr>
            <a:spLocks noChangeArrowheads="1" noChangeAspect="1"/>
          </p:cNvSpPr>
          <p:nvPr/>
        </p:nvSpPr>
        <p:spPr bwMode="auto">
          <a:xfrm>
            <a:off x="5927558" y="366161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uk-UA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5383217" y="2919663"/>
            <a:ext cx="5753227" cy="2341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2000" b="1">
                <a:latin typeface="Century Gothic"/>
              </a:rPr>
              <a:t>Як </a:t>
            </a:r>
            <a:r>
              <a:rPr lang="ru-RU" sz="2000" b="1">
                <a:latin typeface="Century Gothic"/>
              </a:rPr>
              <a:t>досягається</a:t>
            </a:r>
            <a:r>
              <a:rPr lang="ru-RU" sz="2000" b="1">
                <a:latin typeface="Century Gothic"/>
              </a:rPr>
              <a:t>?</a:t>
            </a:r>
            <a:endParaRPr/>
          </a:p>
          <a:p>
            <a:pPr>
              <a:lnSpc>
                <a:spcPct val="150000"/>
              </a:lnSpc>
              <a:defRPr/>
            </a:pPr>
            <a:endParaRPr lang="ru-RU" sz="2000" b="1">
              <a:solidFill>
                <a:srgbClr val="75013E"/>
              </a:solidFill>
              <a:latin typeface="Century Gothic"/>
            </a:endParaRPr>
          </a:p>
          <a:p>
            <a:pPr>
              <a:lnSpc>
                <a:spcPct val="150000"/>
              </a:lnSpc>
              <a:defRPr/>
            </a:pPr>
            <a:r>
              <a:rPr lang="ru-RU" sz="2000" b="1">
                <a:solidFill>
                  <a:srgbClr val="75013E"/>
                </a:solidFill>
                <a:latin typeface="Century Gothic"/>
              </a:rPr>
              <a:t>Подвійний</a:t>
            </a:r>
            <a:r>
              <a:rPr lang="ru-RU" sz="2000" b="1">
                <a:solidFill>
                  <a:srgbClr val="75013E"/>
                </a:solidFill>
                <a:latin typeface="Century Gothic"/>
              </a:rPr>
              <a:t> контроль </a:t>
            </a:r>
            <a:r>
              <a:rPr lang="ru-RU" sz="2000" b="1">
                <a:solidFill>
                  <a:srgbClr val="75013E"/>
                </a:solidFill>
                <a:latin typeface="Century Gothic"/>
              </a:rPr>
              <a:t>якості</a:t>
            </a:r>
            <a:endParaRPr lang="ru-RU" sz="2000" b="1">
              <a:solidFill>
                <a:srgbClr val="75013E"/>
              </a:solidFill>
              <a:latin typeface="Century Gothic"/>
            </a:endParaRPr>
          </a:p>
          <a:p>
            <a:pPr>
              <a:lnSpc>
                <a:spcPct val="150000"/>
              </a:lnSpc>
              <a:defRPr/>
            </a:pPr>
            <a:r>
              <a:rPr lang="ru-RU" sz="2000" b="1">
                <a:latin typeface="Century Gothic"/>
              </a:rPr>
              <a:t>1. при </a:t>
            </a:r>
            <a:r>
              <a:rPr lang="ru-RU" sz="2000" b="1">
                <a:latin typeface="Century Gothic"/>
              </a:rPr>
              <a:t>виробництві</a:t>
            </a:r>
            <a:endParaRPr lang="ru-RU" sz="2000" b="1">
              <a:latin typeface="Century Gothic"/>
            </a:endParaRPr>
          </a:p>
          <a:p>
            <a:pPr>
              <a:lnSpc>
                <a:spcPct val="150000"/>
              </a:lnSpc>
              <a:defRPr/>
            </a:pPr>
            <a:r>
              <a:rPr lang="ru-RU" sz="2000" b="1">
                <a:latin typeface="Century Gothic"/>
              </a:rPr>
              <a:t>2. при </a:t>
            </a:r>
            <a:r>
              <a:rPr lang="ru-RU" sz="2000" b="1">
                <a:latin typeface="Century Gothic"/>
              </a:rPr>
              <a:t>надходженні</a:t>
            </a:r>
            <a:r>
              <a:rPr lang="ru-RU" sz="2000" b="1">
                <a:latin typeface="Century Gothic"/>
              </a:rPr>
              <a:t> на </a:t>
            </a:r>
            <a:r>
              <a:rPr lang="ru-RU" sz="2000" b="1">
                <a:latin typeface="Century Gothic"/>
              </a:rPr>
              <a:t>локальний</a:t>
            </a:r>
            <a:r>
              <a:rPr lang="ru-RU" sz="2000" b="1">
                <a:latin typeface="Century Gothic"/>
              </a:rPr>
              <a:t> склад</a:t>
            </a:r>
            <a:endParaRPr/>
          </a:p>
        </p:txBody>
      </p:sp>
      <p:pic>
        <p:nvPicPr>
          <p:cNvPr id="14" name="Picture 4" descr="http://www.fumax.net.cn/quality-control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69402" y="2543769"/>
            <a:ext cx="4351778" cy="2879038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 bwMode="auto">
          <a:xfrm>
            <a:off x="2954553" y="1519344"/>
            <a:ext cx="2259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uk-UA" sz="2000" b="1">
                <a:solidFill>
                  <a:srgbClr val="75013E"/>
                </a:solidFill>
                <a:latin typeface="Century Gothic"/>
              </a:rPr>
              <a:t>Частина браку</a:t>
            </a:r>
            <a:endParaRPr lang="uk-UA" sz="2000" b="1">
              <a:latin typeface="Century Gothic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5532372" y="1534733"/>
            <a:ext cx="1199367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>
                <a:latin typeface="Century Gothic"/>
              </a:rPr>
              <a:t>0, 005 %</a:t>
            </a:r>
            <a:endParaRPr/>
          </a:p>
        </p:txBody>
      </p:sp>
      <p:cxnSp>
        <p:nvCxnSpPr>
          <p:cNvPr id="17" name="Прямая со стрелкой 16"/>
          <p:cNvCxnSpPr>
            <a:cxnSpLocks/>
          </p:cNvCxnSpPr>
          <p:nvPr/>
        </p:nvCxnSpPr>
        <p:spPr bwMode="auto">
          <a:xfrm>
            <a:off x="5532372" y="1534733"/>
            <a:ext cx="0" cy="1384930"/>
          </a:xfrm>
          <a:prstGeom prst="straightConnector1">
            <a:avLst/>
          </a:prstGeom>
          <a:ln w="31750">
            <a:solidFill>
              <a:srgbClr val="7501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0" t="38839" r="68200" b="0"/>
          <a:stretch/>
        </p:blipFill>
        <p:spPr bwMode="auto">
          <a:xfrm rot="5400000">
            <a:off x="10682621" y="-465809"/>
            <a:ext cx="747225" cy="20323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l="0" t="0" r="68200" b="57543"/>
          <a:stretch/>
        </p:blipFill>
        <p:spPr bwMode="auto">
          <a:xfrm rot="5400000">
            <a:off x="4663306" y="-4366960"/>
            <a:ext cx="747224" cy="983462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 bwMode="auto">
          <a:xfrm>
            <a:off x="119606" y="257963"/>
            <a:ext cx="101521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uk-UA" sz="3000" b="1">
                <a:solidFill>
                  <a:schemeClr val="bg1"/>
                </a:solidFill>
                <a:latin typeface="Century Gothic"/>
              </a:rPr>
              <a:t>ТМ </a:t>
            </a:r>
            <a:r>
              <a:rPr lang="uk-UA" sz="3000" b="1">
                <a:solidFill>
                  <a:schemeClr val="bg1"/>
                </a:solidFill>
                <a:latin typeface="Century Gothic"/>
              </a:rPr>
              <a:t>Axent</a:t>
            </a:r>
            <a:r>
              <a:rPr lang="uk-UA" sz="3000" b="1">
                <a:solidFill>
                  <a:schemeClr val="bg1"/>
                </a:solidFill>
                <a:latin typeface="Century Gothic"/>
              </a:rPr>
              <a:t> доступна для більшості покупців</a:t>
            </a:r>
            <a:endParaRPr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/>
          <a:srcRect l="32965" t="0" r="6457" b="16873"/>
          <a:stretch/>
        </p:blipFill>
        <p:spPr bwMode="auto">
          <a:xfrm>
            <a:off x="1111487" y="3300173"/>
            <a:ext cx="1730734" cy="185047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2" descr="http://karenyankovich.com/wp-content/uploads/2013/03/casual-group-people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4094006" y="2899967"/>
            <a:ext cx="3402205" cy="25097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 bwMode="auto">
          <a:xfrm>
            <a:off x="1457704" y="2623134"/>
            <a:ext cx="1237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>
                <a:latin typeface="Century Gothic"/>
              </a:rPr>
              <a:t>Низька</a:t>
            </a:r>
            <a:endParaRPr lang="ru-RU" sz="2000" b="1">
              <a:latin typeface="Century Gothic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5074339" y="2623134"/>
            <a:ext cx="1470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 b="1">
                <a:latin typeface="Century Gothic"/>
              </a:defRPr>
            </a:lvl1pPr>
          </a:lstStyle>
          <a:p>
            <a:pPr>
              <a:defRPr/>
            </a:pPr>
            <a:r>
              <a:rPr lang="ru-RU"/>
              <a:t>Середня</a:t>
            </a:r>
            <a:r>
              <a:rPr lang="ru-RU"/>
              <a:t>  </a:t>
            </a:r>
            <a:endParaRPr/>
          </a:p>
        </p:txBody>
      </p:sp>
      <p:sp>
        <p:nvSpPr>
          <p:cNvPr id="12" name="TextBox 11"/>
          <p:cNvSpPr txBox="1"/>
          <p:nvPr/>
        </p:nvSpPr>
        <p:spPr bwMode="auto">
          <a:xfrm>
            <a:off x="8448162" y="2623134"/>
            <a:ext cx="1823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 b="1">
                <a:latin typeface="Century Gothic"/>
              </a:defRPr>
            </a:lvl1pPr>
          </a:lstStyle>
          <a:p>
            <a:pPr>
              <a:defRPr/>
            </a:pPr>
            <a:r>
              <a:rPr lang="ru-RU"/>
              <a:t>Середня</a:t>
            </a:r>
            <a:r>
              <a:rPr lang="ru-RU"/>
              <a:t> +</a:t>
            </a:r>
            <a:endParaRPr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8405185" y="3429000"/>
            <a:ext cx="1427709" cy="17216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Прямоугольник 3"/>
          <p:cNvSpPr/>
          <p:nvPr/>
        </p:nvSpPr>
        <p:spPr bwMode="auto">
          <a:xfrm>
            <a:off x="3137621" y="1405007"/>
            <a:ext cx="48686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000" b="1">
                <a:solidFill>
                  <a:srgbClr val="75013E"/>
                </a:solidFill>
                <a:latin typeface="Century Gothic"/>
              </a:rPr>
              <a:t>Для покупців важлива розумна ціна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 l="0" t="38839" r="68200" b="0"/>
          <a:stretch/>
        </p:blipFill>
        <p:spPr bwMode="auto">
          <a:xfrm rot="5400000">
            <a:off x="10682621" y="-465809"/>
            <a:ext cx="747225" cy="20323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0" t="0" r="68200" b="57543"/>
          <a:stretch/>
        </p:blipFill>
        <p:spPr bwMode="auto">
          <a:xfrm rot="5400000">
            <a:off x="4663306" y="-4366960"/>
            <a:ext cx="747224" cy="983462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 bwMode="auto">
          <a:xfrm>
            <a:off x="119606" y="257963"/>
            <a:ext cx="101521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uk-UA" sz="3000" b="1">
                <a:solidFill>
                  <a:schemeClr val="bg1"/>
                </a:solidFill>
                <a:latin typeface="Century Gothic"/>
              </a:rPr>
              <a:t>Успіх </a:t>
            </a:r>
            <a:r>
              <a:rPr lang="en-US" sz="3000" b="1">
                <a:solidFill>
                  <a:schemeClr val="bg1"/>
                </a:solidFill>
                <a:latin typeface="Century Gothic"/>
              </a:rPr>
              <a:t>Axent</a:t>
            </a:r>
            <a:r>
              <a:rPr lang="en-US" sz="3000" b="1">
                <a:solidFill>
                  <a:schemeClr val="bg1"/>
                </a:solidFill>
                <a:latin typeface="Century Gothic"/>
              </a:rPr>
              <a:t> </a:t>
            </a:r>
            <a:r>
              <a:rPr lang="uk-UA" sz="3000" b="1">
                <a:solidFill>
                  <a:schemeClr val="bg1"/>
                </a:solidFill>
                <a:latin typeface="Century Gothic"/>
              </a:rPr>
              <a:t>створює команда</a:t>
            </a:r>
            <a:endParaRPr/>
          </a:p>
        </p:txBody>
      </p:sp>
      <p:pic>
        <p:nvPicPr>
          <p:cNvPr id="7" name="Picture 2" descr="http://scriptedovations.com/wp-content/uploads/2013/01/business-development-success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865478" y="1732549"/>
            <a:ext cx="5627428" cy="42185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 l="0" t="38839" r="68200" b="0"/>
          <a:stretch/>
        </p:blipFill>
        <p:spPr bwMode="auto">
          <a:xfrm rot="5400000">
            <a:off x="10682621" y="-465809"/>
            <a:ext cx="747225" cy="20323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0" t="0" r="68200" b="57543"/>
          <a:stretch/>
        </p:blipFill>
        <p:spPr bwMode="auto">
          <a:xfrm rot="5400000">
            <a:off x="4663306" y="-4366960"/>
            <a:ext cx="747224" cy="983462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 bwMode="auto">
          <a:xfrm>
            <a:off x="119606" y="257963"/>
            <a:ext cx="101521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uk-UA" sz="3000" b="1">
                <a:solidFill>
                  <a:schemeClr val="bg1"/>
                </a:solidFill>
                <a:latin typeface="Century Gothic"/>
              </a:rPr>
              <a:t>Команда розробників та виробників:</a:t>
            </a:r>
            <a:endParaRPr/>
          </a:p>
        </p:txBody>
      </p:sp>
      <p:pic>
        <p:nvPicPr>
          <p:cNvPr id="9" name="Picture 18" descr="business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7900885" y="2626537"/>
            <a:ext cx="3557380" cy="1998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http://www.imageburst.com/wp-content/uploads/2012/06/icon_graphic_design_square.png"/>
          <p:cNvPicPr>
            <a:picLocks noChangeAspect="1" noChangeArrowheads="1"/>
          </p:cNvPicPr>
          <p:nvPr/>
        </p:nvPicPr>
        <p:blipFill>
          <a:blip r:embed="rId5"/>
          <a:srcRect l="13147" t="17156" r="16043" b="20887"/>
          <a:stretch/>
        </p:blipFill>
        <p:spPr bwMode="auto">
          <a:xfrm>
            <a:off x="692909" y="3428999"/>
            <a:ext cx="844615" cy="739039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773120" y="1543919"/>
            <a:ext cx="782704" cy="78270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2" name="Прямоугольник 11"/>
          <p:cNvSpPr/>
          <p:nvPr/>
        </p:nvSpPr>
        <p:spPr bwMode="auto">
          <a:xfrm>
            <a:off x="2104794" y="5144684"/>
            <a:ext cx="6124806" cy="915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ru-RU" sz="2000" b="1">
                <a:solidFill>
                  <a:srgbClr val="75013E"/>
                </a:solidFill>
                <a:latin typeface="Century Gothic"/>
              </a:rPr>
              <a:t>Виробники</a:t>
            </a:r>
            <a:endParaRPr lang="ru-RU" sz="2000" b="1">
              <a:solidFill>
                <a:srgbClr val="75013E"/>
              </a:solidFill>
              <a:latin typeface="Century Gothic"/>
            </a:endParaRPr>
          </a:p>
          <a:p>
            <a:pPr marL="285750" lvl="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ru-RU" b="1">
                <a:latin typeface="Century Gothic"/>
              </a:rPr>
              <a:t>якісно</a:t>
            </a:r>
            <a:r>
              <a:rPr lang="ru-RU" b="1">
                <a:latin typeface="Century Gothic"/>
              </a:rPr>
              <a:t> та </a:t>
            </a:r>
            <a:r>
              <a:rPr lang="ru-RU" b="1">
                <a:latin typeface="Century Gothic"/>
              </a:rPr>
              <a:t>вчасно</a:t>
            </a:r>
            <a:r>
              <a:rPr lang="ru-RU" b="1">
                <a:latin typeface="Century Gothic"/>
              </a:rPr>
              <a:t> </a:t>
            </a:r>
            <a:r>
              <a:rPr lang="ru-RU" b="1">
                <a:latin typeface="Century Gothic"/>
              </a:rPr>
              <a:t>виконують</a:t>
            </a:r>
            <a:r>
              <a:rPr lang="ru-RU" b="1">
                <a:latin typeface="Century Gothic"/>
              </a:rPr>
              <a:t> </a:t>
            </a:r>
            <a:r>
              <a:rPr lang="ru-RU" b="1">
                <a:latin typeface="Century Gothic"/>
              </a:rPr>
              <a:t>замовлення</a:t>
            </a:r>
            <a:endParaRPr lang="ru-RU" b="1">
              <a:latin typeface="Century Gothic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2104794" y="3293843"/>
            <a:ext cx="4864774" cy="1331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ru-RU" sz="2000" b="1">
                <a:solidFill>
                  <a:srgbClr val="75013E"/>
                </a:solidFill>
                <a:latin typeface="Century Gothic"/>
              </a:rPr>
              <a:t>Дизайнери</a:t>
            </a:r>
            <a:endParaRPr lang="ru-RU" sz="2000" b="1">
              <a:solidFill>
                <a:srgbClr val="75013E"/>
              </a:solidFill>
              <a:latin typeface="Century Gothic"/>
            </a:endParaRPr>
          </a:p>
          <a:p>
            <a:pPr marL="285750" lvl="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ru-RU" b="1">
                <a:latin typeface="Century Gothic"/>
              </a:rPr>
              <a:t>вивчають</a:t>
            </a:r>
            <a:r>
              <a:rPr lang="ru-RU" b="1">
                <a:latin typeface="Century Gothic"/>
              </a:rPr>
              <a:t> </a:t>
            </a:r>
            <a:r>
              <a:rPr lang="ru-RU" b="1">
                <a:latin typeface="Century Gothic"/>
              </a:rPr>
              <a:t>сучасні</a:t>
            </a:r>
            <a:r>
              <a:rPr lang="ru-RU" b="1">
                <a:latin typeface="Century Gothic"/>
              </a:rPr>
              <a:t> </a:t>
            </a:r>
            <a:r>
              <a:rPr lang="ru-RU" b="1">
                <a:latin typeface="Century Gothic"/>
              </a:rPr>
              <a:t>тренди</a:t>
            </a:r>
            <a:endParaRPr lang="ru-RU" b="1">
              <a:latin typeface="Century Gothic"/>
            </a:endParaRPr>
          </a:p>
          <a:p>
            <a:pPr marL="285750" lvl="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ru-RU" b="1">
                <a:latin typeface="Century Gothic"/>
              </a:rPr>
              <a:t>втілюють</a:t>
            </a:r>
            <a:r>
              <a:rPr lang="ru-RU" b="1">
                <a:latin typeface="Century Gothic"/>
              </a:rPr>
              <a:t> </a:t>
            </a:r>
            <a:r>
              <a:rPr lang="ru-RU" b="1">
                <a:latin typeface="Century Gothic"/>
              </a:rPr>
              <a:t>найкращі</a:t>
            </a:r>
            <a:r>
              <a:rPr lang="ru-RU" b="1">
                <a:latin typeface="Century Gothic"/>
              </a:rPr>
              <a:t> </a:t>
            </a:r>
            <a:r>
              <a:rPr lang="ru-RU" b="1">
                <a:latin typeface="Century Gothic"/>
              </a:rPr>
              <a:t>ідеї</a:t>
            </a:r>
            <a:r>
              <a:rPr lang="ru-RU" b="1">
                <a:latin typeface="Century Gothic"/>
              </a:rPr>
              <a:t> у дизайнах</a:t>
            </a:r>
            <a:endParaRPr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2104794" y="1443001"/>
            <a:ext cx="5257237" cy="1331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ru-RU" sz="2000" b="1">
                <a:solidFill>
                  <a:srgbClr val="75013E"/>
                </a:solidFill>
                <a:latin typeface="Century Gothic"/>
              </a:rPr>
              <a:t>Маркетологи</a:t>
            </a:r>
            <a:endParaRPr lang="en-US" sz="2000" b="1">
              <a:solidFill>
                <a:srgbClr val="75013E"/>
              </a:solidFill>
              <a:latin typeface="Century Gothic"/>
            </a:endParaRPr>
          </a:p>
          <a:p>
            <a:pPr marL="285750" lvl="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ru-RU" b="1">
                <a:latin typeface="Century Gothic"/>
              </a:rPr>
              <a:t>вивчають</a:t>
            </a:r>
            <a:r>
              <a:rPr lang="ru-RU" b="1">
                <a:latin typeface="Century Gothic"/>
              </a:rPr>
              <a:t> </a:t>
            </a:r>
            <a:r>
              <a:rPr lang="ru-RU" b="1">
                <a:latin typeface="Century Gothic"/>
              </a:rPr>
              <a:t>споживача</a:t>
            </a:r>
            <a:endParaRPr lang="en-US" b="1">
              <a:latin typeface="Century Gothic"/>
            </a:endParaRPr>
          </a:p>
          <a:p>
            <a:pPr marL="285750" lvl="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ru-RU" b="1">
                <a:latin typeface="Century Gothic"/>
              </a:rPr>
              <a:t>знаходять</a:t>
            </a:r>
            <a:r>
              <a:rPr lang="ru-RU" b="1">
                <a:latin typeface="Century Gothic"/>
              </a:rPr>
              <a:t> </a:t>
            </a:r>
            <a:r>
              <a:rPr lang="ru-RU" b="1">
                <a:latin typeface="Century Gothic"/>
              </a:rPr>
              <a:t>продукцію</a:t>
            </a:r>
            <a:r>
              <a:rPr lang="ru-RU" b="1">
                <a:latin typeface="Century Gothic"/>
              </a:rPr>
              <a:t>, </a:t>
            </a:r>
            <a:r>
              <a:rPr lang="ru-RU" b="1">
                <a:latin typeface="Century Gothic"/>
              </a:rPr>
              <a:t>цікаву</a:t>
            </a:r>
            <a:r>
              <a:rPr lang="ru-RU" b="1">
                <a:latin typeface="Century Gothic"/>
              </a:rPr>
              <a:t> для ринку</a:t>
            </a:r>
            <a:endParaRPr/>
          </a:p>
        </p:txBody>
      </p:sp>
      <p:pic>
        <p:nvPicPr>
          <p:cNvPr id="15" name="Picture 17" descr="http://2.bp.blogspot.com/-Zs-zHJTAP4c/U3DsqQjNSNI/AAAAAAAAA6Q/Tq325ExJOSI/s1600/Industry-Factory-icon.pn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773120" y="5242844"/>
            <a:ext cx="719635" cy="71963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 l="0" t="38839" r="68200" b="0"/>
          <a:stretch/>
        </p:blipFill>
        <p:spPr bwMode="auto">
          <a:xfrm rot="5400000">
            <a:off x="10682621" y="-465809"/>
            <a:ext cx="747225" cy="20323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0" t="0" r="68200" b="57543"/>
          <a:stretch/>
        </p:blipFill>
        <p:spPr bwMode="auto">
          <a:xfrm rot="5400000">
            <a:off x="4663306" y="-4366960"/>
            <a:ext cx="747224" cy="983462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 bwMode="auto">
          <a:xfrm>
            <a:off x="119606" y="257963"/>
            <a:ext cx="101521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000" b="1">
                <a:solidFill>
                  <a:schemeClr val="bg1"/>
                </a:solidFill>
                <a:latin typeface="Century Gothic"/>
              </a:rPr>
              <a:t>Axent</a:t>
            </a:r>
            <a:r>
              <a:rPr lang="en-US" sz="3000" b="1">
                <a:solidFill>
                  <a:schemeClr val="bg1"/>
                </a:solidFill>
                <a:latin typeface="Century Gothic"/>
              </a:rPr>
              <a:t>:</a:t>
            </a:r>
            <a:endParaRPr lang="uk-UA" sz="3000" b="1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5827097" y="1605876"/>
            <a:ext cx="3525449" cy="2341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/>
              <a:buChar char="ü"/>
              <a:defRPr/>
            </a:pPr>
            <a:r>
              <a:rPr lang="uk-UA" sz="2000" b="1">
                <a:solidFill>
                  <a:srgbClr val="75013E"/>
                </a:solidFill>
                <a:latin typeface="Century Gothic"/>
              </a:rPr>
              <a:t>якість</a:t>
            </a:r>
            <a:endParaRPr/>
          </a:p>
          <a:p>
            <a:pPr marL="342900" indent="-342900">
              <a:lnSpc>
                <a:spcPct val="150000"/>
              </a:lnSpc>
              <a:buFont typeface="Wingdings"/>
              <a:buChar char="ü"/>
              <a:defRPr/>
            </a:pPr>
            <a:r>
              <a:rPr lang="uk-UA" sz="2000" b="1">
                <a:solidFill>
                  <a:srgbClr val="75013E"/>
                </a:solidFill>
                <a:latin typeface="Century Gothic"/>
              </a:rPr>
              <a:t>доступна ціна</a:t>
            </a:r>
            <a:endParaRPr/>
          </a:p>
          <a:p>
            <a:pPr>
              <a:lnSpc>
                <a:spcPct val="150000"/>
              </a:lnSpc>
              <a:defRPr/>
            </a:pPr>
            <a:endParaRPr lang="uk-UA" sz="2000" b="1">
              <a:latin typeface="Century Gothic"/>
            </a:endParaRPr>
          </a:p>
          <a:p>
            <a:pPr>
              <a:lnSpc>
                <a:spcPct val="150000"/>
              </a:lnSpc>
              <a:defRPr/>
            </a:pPr>
            <a:r>
              <a:rPr lang="uk-UA" sz="2000" b="1">
                <a:latin typeface="Century Gothic"/>
              </a:rPr>
              <a:t>І навіть більше:</a:t>
            </a:r>
            <a:endParaRPr/>
          </a:p>
          <a:p>
            <a:pPr marL="342900" indent="-342900">
              <a:lnSpc>
                <a:spcPct val="150000"/>
              </a:lnSpc>
              <a:buFont typeface="Wingdings"/>
              <a:buChar char="ü"/>
              <a:defRPr/>
            </a:pPr>
            <a:r>
              <a:rPr lang="uk-UA" sz="2000" b="1">
                <a:solidFill>
                  <a:srgbClr val="75013E"/>
                </a:solidFill>
                <a:latin typeface="Century Gothic"/>
              </a:rPr>
              <a:t> краса, новизна</a:t>
            </a:r>
            <a:endParaRPr/>
          </a:p>
        </p:txBody>
      </p:sp>
      <p:pic>
        <p:nvPicPr>
          <p:cNvPr id="17" name="Picture 2" descr="http://cs322223.vk.me/v322223731/91b9/MwWIEcIVmXw.jpg"/>
          <p:cNvPicPr>
            <a:picLocks noChangeAspect="1" noChangeArrowheads="1"/>
          </p:cNvPicPr>
          <p:nvPr/>
        </p:nvPicPr>
        <p:blipFill>
          <a:blip r:embed="rId4"/>
          <a:srcRect l="0" t="8809" r="0" b="0"/>
          <a:stretch/>
        </p:blipFill>
        <p:spPr bwMode="auto">
          <a:xfrm>
            <a:off x="933812" y="1605876"/>
            <a:ext cx="4261863" cy="381168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 l="0" t="38839" r="68200" b="0"/>
          <a:stretch/>
        </p:blipFill>
        <p:spPr bwMode="auto">
          <a:xfrm rot="5400000">
            <a:off x="10682621" y="-465809"/>
            <a:ext cx="747225" cy="20323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0" t="0" r="68200" b="57543"/>
          <a:stretch/>
        </p:blipFill>
        <p:spPr bwMode="auto">
          <a:xfrm rot="5400000">
            <a:off x="4663306" y="-4366960"/>
            <a:ext cx="747224" cy="983462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 bwMode="auto">
          <a:xfrm>
            <a:off x="119606" y="1409659"/>
            <a:ext cx="9920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latin typeface="Century Gothic"/>
              </a:rPr>
              <a:t>З </a:t>
            </a:r>
            <a:r>
              <a:rPr lang="en-US" sz="2400" b="1">
                <a:solidFill>
                  <a:srgbClr val="75013E"/>
                </a:solidFill>
                <a:latin typeface="Century Gothic"/>
              </a:rPr>
              <a:t>Axent</a:t>
            </a:r>
            <a:r>
              <a:rPr lang="en-US" sz="2400" b="1">
                <a:latin typeface="Century Gothic"/>
              </a:rPr>
              <a:t> </a:t>
            </a:r>
            <a:r>
              <a:rPr lang="ru-RU" sz="2400" b="1">
                <a:latin typeface="Century Gothic"/>
              </a:rPr>
              <a:t>ми </a:t>
            </a:r>
            <a:r>
              <a:rPr lang="ru-RU" sz="2400" b="1">
                <a:latin typeface="Century Gothic"/>
              </a:rPr>
              <a:t>більше</a:t>
            </a:r>
            <a:r>
              <a:rPr lang="ru-RU" sz="2400" b="1">
                <a:latin typeface="Century Gothic"/>
              </a:rPr>
              <a:t>, </a:t>
            </a:r>
            <a:r>
              <a:rPr lang="ru-RU" sz="2400" b="1">
                <a:latin typeface="Century Gothic"/>
              </a:rPr>
              <a:t>ніж</a:t>
            </a:r>
            <a:r>
              <a:rPr lang="ru-RU" sz="2400" b="1">
                <a:latin typeface="Century Gothic"/>
              </a:rPr>
              <a:t> </a:t>
            </a:r>
            <a:r>
              <a:rPr lang="ru-RU" sz="2400" b="1">
                <a:latin typeface="Century Gothic"/>
              </a:rPr>
              <a:t>продаємо</a:t>
            </a:r>
            <a:r>
              <a:rPr lang="ru-RU" sz="2400" b="1">
                <a:latin typeface="Century Gothic"/>
              </a:rPr>
              <a:t> </a:t>
            </a:r>
            <a:r>
              <a:rPr lang="ru-RU" sz="2400" b="1">
                <a:latin typeface="Century Gothic"/>
              </a:rPr>
              <a:t>офісне</a:t>
            </a:r>
            <a:r>
              <a:rPr lang="ru-RU" sz="2400" b="1">
                <a:latin typeface="Century Gothic"/>
              </a:rPr>
              <a:t> </a:t>
            </a:r>
            <a:r>
              <a:rPr lang="ru-RU" sz="2400" b="1">
                <a:latin typeface="Century Gothic"/>
              </a:rPr>
              <a:t>приладдя</a:t>
            </a:r>
            <a:r>
              <a:rPr lang="ru-RU" sz="2400" b="1">
                <a:latin typeface="Century Gothic"/>
              </a:rPr>
              <a:t>,</a:t>
            </a:r>
            <a:endParaRPr lang="uk-UA" sz="2400" b="1">
              <a:latin typeface="Century Gothic"/>
            </a:endParaRPr>
          </a:p>
        </p:txBody>
      </p:sp>
      <p:pic>
        <p:nvPicPr>
          <p:cNvPr id="16" name="Picture 2" descr="emotions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098285" y="2492826"/>
            <a:ext cx="4957947" cy="269064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830890" y="2250145"/>
            <a:ext cx="2419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uk-UA" sz="2400" b="1">
                <a:solidFill>
                  <a:srgbClr val="75013E"/>
                </a:solidFill>
                <a:latin typeface="Century Gothic"/>
              </a:rPr>
              <a:t>ми даруємо…</a:t>
            </a:r>
            <a:endParaRPr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1066406" y="3076965"/>
            <a:ext cx="348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uk-UA" sz="2400" b="1">
                <a:latin typeface="Century Gothic"/>
              </a:rPr>
              <a:t>позитивні емоції</a:t>
            </a:r>
            <a:endParaRPr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446959" y="3832928"/>
            <a:ext cx="4649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uk-UA" sz="2400" b="1">
                <a:latin typeface="Century Gothic"/>
              </a:rPr>
              <a:t>естетичне задоволення</a:t>
            </a:r>
            <a:endParaRPr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1894735" y="4673859"/>
            <a:ext cx="2452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uk-UA" sz="2400" b="1">
                <a:latin typeface="Century Gothic"/>
              </a:rPr>
              <a:t>комфорт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 l="0" t="38839" r="68200" b="0"/>
          <a:stretch/>
        </p:blipFill>
        <p:spPr bwMode="auto">
          <a:xfrm rot="5400000">
            <a:off x="10682621" y="-465809"/>
            <a:ext cx="747225" cy="20323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rcRect l="0" t="0" r="68200" b="57543"/>
          <a:stretch/>
        </p:blipFill>
        <p:spPr bwMode="auto">
          <a:xfrm rot="5400000">
            <a:off x="4663306" y="-4366960"/>
            <a:ext cx="747224" cy="9834624"/>
          </a:xfrm>
          <a:prstGeom prst="rect">
            <a:avLst/>
          </a:prstGeom>
        </p:spPr>
      </p:pic>
      <p:pic>
        <p:nvPicPr>
          <p:cNvPr id="12" name="Picture 4" descr="http://www.firestock.ru/wp-content/uploads/2013/09/heand_leaves.jpg"/>
          <p:cNvPicPr>
            <a:picLocks noChangeAspect="1" noChangeArrowheads="1"/>
          </p:cNvPicPr>
          <p:nvPr/>
        </p:nvPicPr>
        <p:blipFill>
          <a:blip r:embed="rId4"/>
          <a:srcRect l="0" t="17324" r="0" b="9299"/>
          <a:stretch/>
        </p:blipFill>
        <p:spPr bwMode="auto">
          <a:xfrm flipH="1">
            <a:off x="0" y="1743466"/>
            <a:ext cx="7243945" cy="436796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555724" y="257963"/>
            <a:ext cx="6771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uk-UA" sz="3200" b="1">
                <a:solidFill>
                  <a:schemeClr val="bg1"/>
                </a:solidFill>
                <a:latin typeface="Century Gothic"/>
              </a:rPr>
              <a:t>На ринку України з 2007 року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 l="0" t="38839" r="68200" b="0"/>
          <a:stretch/>
        </p:blipFill>
        <p:spPr bwMode="auto">
          <a:xfrm rot="5400000">
            <a:off x="10682621" y="-465809"/>
            <a:ext cx="747225" cy="20323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rcRect l="0" t="0" r="68200" b="57543"/>
          <a:stretch/>
        </p:blipFill>
        <p:spPr bwMode="auto">
          <a:xfrm rot="5400000">
            <a:off x="4663306" y="-4366960"/>
            <a:ext cx="747224" cy="983462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 bwMode="auto">
          <a:xfrm>
            <a:off x="555724" y="257963"/>
            <a:ext cx="6771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Century Gothic"/>
              </a:rPr>
              <a:t>Axent</a:t>
            </a:r>
            <a:r>
              <a:rPr lang="en-US" sz="3200" b="1">
                <a:solidFill>
                  <a:schemeClr val="bg1"/>
                </a:solidFill>
                <a:latin typeface="Century Gothic"/>
              </a:rPr>
              <a:t> </a:t>
            </a:r>
            <a:r>
              <a:rPr lang="ru-RU" sz="3200" b="1">
                <a:solidFill>
                  <a:schemeClr val="bg1"/>
                </a:solidFill>
                <a:latin typeface="Century Gothic"/>
              </a:rPr>
              <a:t>сьогодні</a:t>
            </a:r>
            <a:endParaRPr lang="uk-UA" sz="3200" b="1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1775520" y="5189130"/>
            <a:ext cx="2590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2000" b="1">
                <a:latin typeface="Century Gothic"/>
              </a:defRPr>
            </a:lvl1pPr>
          </a:lstStyle>
          <a:p>
            <a:pPr algn="l">
              <a:defRPr/>
            </a:pPr>
            <a:r>
              <a:rPr lang="en-US"/>
              <a:t>2007 </a:t>
            </a:r>
            <a:r>
              <a:rPr lang="ru-RU"/>
              <a:t>г</a:t>
            </a:r>
            <a:r>
              <a:rPr lang="en-US"/>
              <a:t>:  </a:t>
            </a:r>
            <a:r>
              <a:rPr lang="en-US">
                <a:solidFill>
                  <a:srgbClr val="75013E"/>
                </a:solidFill>
              </a:rPr>
              <a:t>200 SKU</a:t>
            </a:r>
            <a:endParaRPr lang="ru-RU">
              <a:solidFill>
                <a:srgbClr val="75013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1670938" y="2348880"/>
            <a:ext cx="4065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2000" b="1">
                <a:latin typeface="Century Gothic"/>
              </a:defRPr>
            </a:lvl1pPr>
          </a:lstStyle>
          <a:p>
            <a:pPr algn="l">
              <a:defRPr/>
            </a:pPr>
            <a:r>
              <a:rPr lang="en-US"/>
              <a:t>202</a:t>
            </a:r>
            <a:r>
              <a:rPr lang="uk-UA"/>
              <a:t>2</a:t>
            </a:r>
            <a:r>
              <a:rPr lang="en-US"/>
              <a:t> </a:t>
            </a:r>
            <a:r>
              <a:rPr lang="ru-RU"/>
              <a:t>г</a:t>
            </a:r>
            <a:r>
              <a:rPr lang="en-US"/>
              <a:t>:  </a:t>
            </a:r>
            <a:r>
              <a:rPr lang="en-US">
                <a:solidFill>
                  <a:srgbClr val="75013E"/>
                </a:solidFill>
              </a:rPr>
              <a:t>1 700+ SKU</a:t>
            </a:r>
            <a:endParaRPr lang="ru-RU">
              <a:solidFill>
                <a:srgbClr val="75013E"/>
              </a:solidFill>
            </a:endParaRPr>
          </a:p>
        </p:txBody>
      </p:sp>
      <p:pic>
        <p:nvPicPr>
          <p:cNvPr id="13" name="Picture 8" descr="http://www.orchardpharma.com/wp-content/uploads/2011/01/Arrow-iStock_000007415024Medium1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 rot="18815935">
            <a:off x="1784065" y="3407524"/>
            <a:ext cx="2260210" cy="118758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 bwMode="auto">
          <a:xfrm>
            <a:off x="6140671" y="1010332"/>
            <a:ext cx="4271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 b="1">
                <a:latin typeface="Century Gothic"/>
              </a:defRPr>
            </a:lvl1pPr>
          </a:lstStyle>
          <a:p>
            <a:pPr>
              <a:defRPr/>
            </a:pPr>
            <a:r>
              <a:rPr lang="uk-UA"/>
              <a:t>Асортимент виріс </a:t>
            </a:r>
            <a:r>
              <a:rPr lang="uk-UA">
                <a:solidFill>
                  <a:srgbClr val="75013E"/>
                </a:solidFill>
              </a:rPr>
              <a:t>у 8 разів:</a:t>
            </a:r>
            <a:endParaRPr/>
          </a:p>
        </p:txBody>
      </p:sp>
      <p:pic>
        <p:nvPicPr>
          <p:cNvPr id="15" name="Picture 6" descr="Результат пошуку зображень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6095999" y="1689905"/>
            <a:ext cx="4783135" cy="51680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 l="0" t="38839" r="68200" b="0"/>
          <a:stretch/>
        </p:blipFill>
        <p:spPr bwMode="auto">
          <a:xfrm rot="5400000">
            <a:off x="10682621" y="-465809"/>
            <a:ext cx="747225" cy="20323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rcRect l="0" t="0" r="68200" b="57543"/>
          <a:stretch/>
        </p:blipFill>
        <p:spPr bwMode="auto">
          <a:xfrm rot="5400000">
            <a:off x="4663306" y="-4366960"/>
            <a:ext cx="747224" cy="983462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 bwMode="auto">
          <a:xfrm>
            <a:off x="555724" y="257963"/>
            <a:ext cx="6771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Century Gothic"/>
              </a:rPr>
              <a:t>Axent</a:t>
            </a:r>
            <a:r>
              <a:rPr lang="en-US" sz="3200" b="1">
                <a:solidFill>
                  <a:schemeClr val="bg1"/>
                </a:solidFill>
                <a:latin typeface="Century Gothic"/>
              </a:rPr>
              <a:t> </a:t>
            </a:r>
            <a:r>
              <a:rPr lang="ru-RU" sz="3200" b="1">
                <a:solidFill>
                  <a:schemeClr val="bg1"/>
                </a:solidFill>
                <a:latin typeface="Century Gothic"/>
              </a:rPr>
              <a:t>сьогодні</a:t>
            </a:r>
            <a:endParaRPr lang="uk-UA" sz="3200" b="1">
              <a:solidFill>
                <a:schemeClr val="bg1"/>
              </a:solidFill>
              <a:latin typeface="Century Gothic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rcRect l="0" t="14868" r="0" b="0"/>
          <a:stretch/>
        </p:blipFill>
        <p:spPr bwMode="auto">
          <a:xfrm>
            <a:off x="7137476" y="1971559"/>
            <a:ext cx="2289670" cy="194924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449624" y="4411278"/>
            <a:ext cx="1881246" cy="188124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 bwMode="auto">
          <a:xfrm>
            <a:off x="307866" y="1011928"/>
            <a:ext cx="36111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uk-UA" sz="5000" b="1">
                <a:solidFill>
                  <a:srgbClr val="75013E"/>
                </a:solidFill>
                <a:latin typeface="Century Gothic"/>
              </a:rPr>
              <a:t>90 </a:t>
            </a:r>
            <a:r>
              <a:rPr lang="uk-UA" sz="2000" b="1">
                <a:latin typeface="Century Gothic"/>
              </a:rPr>
              <a:t>товарних груп</a:t>
            </a:r>
            <a:r>
              <a:rPr lang="en-US" sz="2000" b="1">
                <a:latin typeface="Century Gothic"/>
              </a:rPr>
              <a:t>:</a:t>
            </a:r>
            <a:endParaRPr lang="uk-UA" sz="2000" b="1">
              <a:latin typeface="Century Gothic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43147" y="4411278"/>
            <a:ext cx="2635369" cy="18812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911974" y="4411278"/>
            <a:ext cx="2635366" cy="188124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5680798" y="4411278"/>
            <a:ext cx="2635368" cy="18812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4465233" y="2058328"/>
            <a:ext cx="2633523" cy="175568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3098919" y="2058329"/>
            <a:ext cx="1228977" cy="175568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1"/>
          <a:srcRect l="0" t="3561" r="0" b="11016"/>
          <a:stretch/>
        </p:blipFill>
        <p:spPr bwMode="auto">
          <a:xfrm>
            <a:off x="157588" y="2058327"/>
            <a:ext cx="2879179" cy="175568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9489016" y="1971560"/>
            <a:ext cx="2581018" cy="184245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3"/>
          <a:srcRect l="0" t="0" r="0" b="12200"/>
          <a:stretch/>
        </p:blipFill>
        <p:spPr bwMode="auto">
          <a:xfrm>
            <a:off x="10464326" y="4411278"/>
            <a:ext cx="1499870" cy="18812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 l="0" t="38839" r="68200" b="0"/>
          <a:stretch/>
        </p:blipFill>
        <p:spPr bwMode="auto">
          <a:xfrm rot="5400000">
            <a:off x="10682621" y="-465809"/>
            <a:ext cx="747225" cy="20323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rcRect l="0" t="0" r="68200" b="57543"/>
          <a:stretch/>
        </p:blipFill>
        <p:spPr bwMode="auto">
          <a:xfrm rot="5400000">
            <a:off x="4663306" y="-4366960"/>
            <a:ext cx="747224" cy="983462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 bwMode="auto">
          <a:xfrm>
            <a:off x="395303" y="257963"/>
            <a:ext cx="8989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uk-UA" sz="3200" b="1">
                <a:solidFill>
                  <a:schemeClr val="bg1"/>
                </a:solidFill>
                <a:latin typeface="Century Gothic"/>
              </a:rPr>
              <a:t>Щороку нові ексклюзивні лімітовані серії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 l="0" t="0" r="0" b="10623"/>
          <a:stretch/>
        </p:blipFill>
        <p:spPr bwMode="auto">
          <a:xfrm>
            <a:off x="119607" y="2350021"/>
            <a:ext cx="4436351" cy="28304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761631" y="2350021"/>
            <a:ext cx="3941273" cy="2813462"/>
          </a:xfrm>
          <a:prstGeom prst="rect">
            <a:avLst/>
          </a:prstGeom>
        </p:spPr>
      </p:pic>
      <p:pic>
        <p:nvPicPr>
          <p:cNvPr id="6146" name="Picture 2" descr="Возможно, это изображение сумочка"/>
          <p:cNvPicPr>
            <a:picLocks noChangeAspect="1" noChangeArrowheads="1"/>
          </p:cNvPicPr>
          <p:nvPr/>
        </p:nvPicPr>
        <p:blipFill>
          <a:blip r:embed="rId6"/>
          <a:srcRect l="8342" t="-3791" r="20932" b="-3790"/>
          <a:stretch/>
        </p:blipFill>
        <p:spPr bwMode="auto">
          <a:xfrm>
            <a:off x="8929807" y="2221684"/>
            <a:ext cx="3030292" cy="3070136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 bwMode="auto">
          <a:xfrm>
            <a:off x="1030980" y="1477505"/>
            <a:ext cx="21002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000" b="1">
                <a:latin typeface="Century Gothic"/>
              </a:rPr>
              <a:t>Ручки та олівці</a:t>
            </a:r>
            <a:endParaRPr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4868200" y="1477505"/>
            <a:ext cx="38347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000" b="1">
                <a:latin typeface="Century Gothic"/>
              </a:rPr>
              <a:t>Пластикові папки та пакети</a:t>
            </a:r>
            <a:endParaRPr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9469365" y="1477505"/>
            <a:ext cx="19511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000" b="1">
                <a:latin typeface="Century Gothic"/>
              </a:rPr>
              <a:t>Записні книги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 l="0" t="38839" r="68200" b="0"/>
          <a:stretch/>
        </p:blipFill>
        <p:spPr bwMode="auto">
          <a:xfrm rot="5400000">
            <a:off x="10682621" y="-465809"/>
            <a:ext cx="747225" cy="20323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0" t="0" r="68200" b="57543"/>
          <a:stretch/>
        </p:blipFill>
        <p:spPr bwMode="auto">
          <a:xfrm rot="5400000">
            <a:off x="4663306" y="-4366960"/>
            <a:ext cx="747224" cy="98346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555724" y="257963"/>
            <a:ext cx="9398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uk-UA" sz="3200" b="1">
                <a:solidFill>
                  <a:schemeClr val="bg1"/>
                </a:solidFill>
                <a:latin typeface="Century Gothic"/>
              </a:rPr>
              <a:t>Axent</a:t>
            </a:r>
            <a:r>
              <a:rPr lang="uk-UA" sz="3200" b="1">
                <a:solidFill>
                  <a:schemeClr val="bg1"/>
                </a:solidFill>
                <a:latin typeface="Century Gothic"/>
              </a:rPr>
              <a:t> продовжує стабільно зростати</a:t>
            </a:r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226916" y="1528061"/>
            <a:ext cx="9834624" cy="462243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 bwMode="auto">
          <a:xfrm>
            <a:off x="4741252" y="6245764"/>
            <a:ext cx="270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uk-UA" b="1">
                <a:latin typeface="Century Gothic"/>
              </a:rPr>
              <a:t>продажи ТМ </a:t>
            </a:r>
            <a:r>
              <a:rPr lang="uk-UA" b="1">
                <a:latin typeface="Century Gothic"/>
              </a:rPr>
              <a:t>Axent</a:t>
            </a:r>
            <a:endParaRPr lang="uk-UA" b="1">
              <a:latin typeface="Century Gothic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7835687" y="1446835"/>
            <a:ext cx="2859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uk-UA" b="1">
                <a:latin typeface="Century Gothic"/>
              </a:rPr>
              <a:t>більше </a:t>
            </a:r>
            <a:r>
              <a:rPr lang="uk-UA" b="1">
                <a:solidFill>
                  <a:srgbClr val="75013E"/>
                </a:solidFill>
                <a:latin typeface="Century Gothic"/>
              </a:rPr>
              <a:t>+</a:t>
            </a:r>
            <a:r>
              <a:rPr lang="uk-UA" sz="2000" b="1">
                <a:solidFill>
                  <a:srgbClr val="75013E"/>
                </a:solidFill>
                <a:latin typeface="Century Gothic"/>
              </a:rPr>
              <a:t>20% щорічно</a:t>
            </a:r>
            <a:endParaRPr/>
          </a:p>
        </p:txBody>
      </p:sp>
      <p:pic>
        <p:nvPicPr>
          <p:cNvPr id="10" name="Picture 8" descr="http://www.orchardpharma.com/wp-content/uploads/2011/01/Arrow-iStock_000007415024Medium1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4348254" y="2132158"/>
            <a:ext cx="2880321" cy="151340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 bwMode="auto">
          <a:xfrm>
            <a:off x="7487249" y="1565753"/>
            <a:ext cx="388982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uk-UA" sz="2000" b="1">
                <a:solidFill>
                  <a:srgbClr val="75013E"/>
                </a:solidFill>
                <a:latin typeface="Century Gothic"/>
              </a:rPr>
              <a:t>129 </a:t>
            </a:r>
            <a:r>
              <a:rPr lang="uk-UA" sz="2000" b="1">
                <a:latin typeface="Century Gothic"/>
              </a:rPr>
              <a:t>фабрик</a:t>
            </a:r>
            <a:r>
              <a:rPr lang="uk-UA" sz="2000" b="1">
                <a:latin typeface="Century Gothic"/>
              </a:rPr>
              <a:t> по всьому світу</a:t>
            </a:r>
            <a:endParaRPr lang="en-US" sz="2000" b="1">
              <a:latin typeface="Century Gothic"/>
            </a:endParaRPr>
          </a:p>
          <a:p>
            <a:pPr>
              <a:spcBef>
                <a:spcPts val="600"/>
              </a:spcBef>
              <a:defRPr/>
            </a:pPr>
            <a:endParaRPr lang="en-US" sz="2000" b="1">
              <a:latin typeface="Century Gothic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  <a:defRPr/>
            </a:pPr>
            <a:r>
              <a:rPr lang="uk-UA" sz="2000" b="1">
                <a:latin typeface="Century Gothic"/>
              </a:rPr>
              <a:t>у Південно-Східній Азії</a:t>
            </a:r>
            <a:endParaRPr lang="en-US" sz="2000" b="1">
              <a:latin typeface="Century Gothic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  <a:defRPr/>
            </a:pPr>
            <a:r>
              <a:rPr lang="uk-UA" sz="2000" b="1">
                <a:latin typeface="Century Gothic"/>
              </a:rPr>
              <a:t>в Європі</a:t>
            </a:r>
            <a:endParaRPr/>
          </a:p>
        </p:txBody>
      </p:sp>
      <p:pic>
        <p:nvPicPr>
          <p:cNvPr id="7" name="Picture 17" descr="http://2.bp.blogspot.com/-Zs-zHJTAP4c/U3DsqQjNSNI/AAAAAAAAA6Q/Tq325ExJOSI/s1600/Industry-Factory-icon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681007" y="4674923"/>
            <a:ext cx="902299" cy="902299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 l="0" t="38839" r="68200" b="0"/>
          <a:stretch/>
        </p:blipFill>
        <p:spPr bwMode="auto">
          <a:xfrm rot="5400000">
            <a:off x="10682621" y="-465809"/>
            <a:ext cx="747225" cy="20323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rcRect l="0" t="0" r="68200" b="57543"/>
          <a:stretch/>
        </p:blipFill>
        <p:spPr bwMode="auto">
          <a:xfrm rot="5400000">
            <a:off x="4663306" y="-4366960"/>
            <a:ext cx="747224" cy="983462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555724" y="257963"/>
            <a:ext cx="9398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uk-UA" sz="3200" b="1">
                <a:solidFill>
                  <a:schemeClr val="bg1"/>
                </a:solidFill>
                <a:latin typeface="Century Gothic"/>
              </a:rPr>
              <a:t>Забезпечують такий асортимент:</a:t>
            </a:r>
            <a:endParaRPr/>
          </a:p>
        </p:txBody>
      </p:sp>
      <p:pic>
        <p:nvPicPr>
          <p:cNvPr id="1026" name="Picture 2" descr="Заводы стоят: 12 суперсовременных промышленных зданий | Industrial  architecture, Factory architecture, Architecture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1316777" y="1623161"/>
            <a:ext cx="5931092" cy="395406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rcRect l="0" t="38839" r="68200" b="0"/>
          <a:stretch/>
        </p:blipFill>
        <p:spPr bwMode="auto">
          <a:xfrm rot="5400000">
            <a:off x="10682621" y="-465809"/>
            <a:ext cx="747225" cy="20323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 l="0" t="0" r="68200" b="57543"/>
          <a:stretch/>
        </p:blipFill>
        <p:spPr bwMode="auto">
          <a:xfrm rot="5400000">
            <a:off x="4663306" y="-4366960"/>
            <a:ext cx="747224" cy="983462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555724" y="257963"/>
            <a:ext cx="9398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uk-UA" sz="3200" b="1">
                <a:solidFill>
                  <a:schemeClr val="bg1"/>
                </a:solidFill>
                <a:latin typeface="Century Gothic"/>
              </a:rPr>
              <a:t>Філософія </a:t>
            </a:r>
            <a:r>
              <a:rPr lang="en-US" sz="3200" b="1">
                <a:solidFill>
                  <a:schemeClr val="bg1"/>
                </a:solidFill>
                <a:latin typeface="Century Gothic"/>
              </a:rPr>
              <a:t>Axent</a:t>
            </a:r>
            <a:endParaRPr lang="uk-UA" sz="3200" b="1">
              <a:solidFill>
                <a:schemeClr val="bg1"/>
              </a:solidFill>
              <a:latin typeface="Century Gothic"/>
            </a:endParaRPr>
          </a:p>
        </p:txBody>
      </p:sp>
      <p:pic>
        <p:nvPicPr>
          <p:cNvPr id="12" name="Picture 10" descr="http://cache1.asset-cache.net/gc/81865969-man-working-at-drafting-table-in-modern-white-gettyimages.jpg?v=1&amp;c=IWSAsset&amp;k=2&amp;d=VgizgVu3pz9686Zj41aVKTWqeqrFawwykQve1g2iLuI%3D"/>
          <p:cNvPicPr>
            <a:picLocks noChangeAspect="1" noChangeArrowheads="1"/>
          </p:cNvPicPr>
          <p:nvPr/>
        </p:nvPicPr>
        <p:blipFill>
          <a:blip r:embed="rId4"/>
          <a:srcRect l="0" t="0" r="16373" b="0"/>
          <a:stretch/>
        </p:blipFill>
        <p:spPr bwMode="auto">
          <a:xfrm>
            <a:off x="1909044" y="1751696"/>
            <a:ext cx="5309903" cy="422890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7644808" y="3112168"/>
            <a:ext cx="2523602" cy="956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uk-UA" sz="2000" b="1">
                <a:solidFill>
                  <a:srgbClr val="75013E"/>
                </a:solidFill>
                <a:latin typeface="Century Gothic"/>
              </a:rPr>
              <a:t>якість</a:t>
            </a:r>
            <a:r>
              <a:rPr lang="uk-UA" sz="2000" b="1">
                <a:latin typeface="Century Gothic"/>
              </a:rPr>
              <a:t> – це те, що має бути </a:t>
            </a:r>
            <a:r>
              <a:rPr lang="uk-UA" sz="2000" b="1">
                <a:solidFill>
                  <a:srgbClr val="75013E"/>
                </a:solidFill>
                <a:latin typeface="Century Gothic"/>
              </a:rPr>
              <a:t>апріорі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rcRect l="0" t="38839" r="68200" b="0"/>
          <a:stretch/>
        </p:blipFill>
        <p:spPr bwMode="auto">
          <a:xfrm rot="5400000">
            <a:off x="10682621" y="-465809"/>
            <a:ext cx="747225" cy="20323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 l="0" t="0" r="68200" b="57543"/>
          <a:stretch/>
        </p:blipFill>
        <p:spPr bwMode="auto">
          <a:xfrm rot="5400000">
            <a:off x="4663306" y="-4366960"/>
            <a:ext cx="747224" cy="983462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 bwMode="auto">
          <a:xfrm>
            <a:off x="7228341" y="1628581"/>
            <a:ext cx="3827892" cy="1571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2000" b="1">
                <a:solidFill>
                  <a:srgbClr val="75013E"/>
                </a:solidFill>
                <a:latin typeface="Century Gothic"/>
              </a:rPr>
              <a:t>Сучасне</a:t>
            </a:r>
            <a:r>
              <a:rPr lang="ru-RU" sz="2000" b="1">
                <a:latin typeface="Century Gothic"/>
              </a:rPr>
              <a:t> </a:t>
            </a:r>
            <a:r>
              <a:rPr lang="ru-RU" sz="2000" b="1">
                <a:latin typeface="Century Gothic"/>
              </a:rPr>
              <a:t>обладнання</a:t>
            </a:r>
            <a:endParaRPr lang="ru-RU" sz="2000" b="1">
              <a:latin typeface="Century Gothic"/>
            </a:endParaRPr>
          </a:p>
          <a:p>
            <a:pPr marL="285750" indent="-285750">
              <a:buFont typeface="Arial"/>
              <a:buChar char="•"/>
              <a:defRPr/>
            </a:pPr>
            <a:endParaRPr lang="ru-RU" sz="2000" b="1">
              <a:latin typeface="Century Gothic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ru-RU" sz="2000" b="1">
                <a:solidFill>
                  <a:srgbClr val="75013E"/>
                </a:solidFill>
                <a:latin typeface="Century Gothic"/>
              </a:rPr>
              <a:t>Суворе</a:t>
            </a:r>
            <a:r>
              <a:rPr lang="ru-RU" sz="2000" b="1">
                <a:latin typeface="Century Gothic"/>
              </a:rPr>
              <a:t> </a:t>
            </a:r>
            <a:r>
              <a:rPr lang="ru-RU" sz="2000" b="1">
                <a:latin typeface="Century Gothic"/>
              </a:rPr>
              <a:t>дотримання</a:t>
            </a:r>
            <a:r>
              <a:rPr lang="ru-RU" sz="2000" b="1">
                <a:latin typeface="Century Gothic"/>
              </a:rPr>
              <a:t> </a:t>
            </a:r>
            <a:r>
              <a:rPr lang="ru-RU" sz="2000" b="1">
                <a:latin typeface="Century Gothic"/>
              </a:rPr>
              <a:t>технологій</a:t>
            </a:r>
            <a:endParaRPr lang="ru-RU" sz="2000" b="1">
              <a:latin typeface="Century Gothic"/>
            </a:endParaRPr>
          </a:p>
        </p:txBody>
      </p:sp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930630" y="4222546"/>
            <a:ext cx="2254012" cy="178295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Прямоугольник 2"/>
          <p:cNvSpPr/>
          <p:nvPr/>
        </p:nvSpPr>
        <p:spPr bwMode="auto">
          <a:xfrm>
            <a:off x="119606" y="257963"/>
            <a:ext cx="101521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uk-UA" sz="3000" b="1">
                <a:solidFill>
                  <a:schemeClr val="bg1"/>
                </a:solidFill>
                <a:latin typeface="Century Gothic"/>
              </a:rPr>
              <a:t>Вибираються найкращі фабрики у своїй галузі:</a:t>
            </a:r>
            <a:endParaRPr/>
          </a:p>
        </p:txBody>
      </p:sp>
      <p:sp>
        <p:nvSpPr>
          <p:cNvPr id="4" name="AutoShape 4" descr="Industrial background - Stock Image - Everypixel"/>
          <p:cNvSpPr>
            <a:spLocks noChangeArrowheads="1" noChangeAspect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uk-UA"/>
          </a:p>
        </p:txBody>
      </p:sp>
      <p:pic>
        <p:nvPicPr>
          <p:cNvPr id="18" name="Picture 4" descr="Futuristic Machinery In Modern Production Line Stock Photo - Download Image  Now - Factory, Warehouse, Indoors - iStock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593560" y="1743974"/>
            <a:ext cx="6112042" cy="407870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ONLYOFFICE/7.5.0.125</Application>
  <DocSecurity>0</DocSecurity>
  <PresentationFormat>Широкоэкранный</PresentationFormat>
  <Paragraphs>0</Paragraphs>
  <Slides>15</Slides>
  <Notes>15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Здор</dc:creator>
  <cp:keywords/>
  <dc:description/>
  <dc:identifier/>
  <dc:language/>
  <cp:lastModifiedBy>o.mosich</cp:lastModifiedBy>
  <cp:revision>66</cp:revision>
  <dcterms:created xsi:type="dcterms:W3CDTF">2022-08-29T10:16:20Z</dcterms:created>
  <dcterms:modified xsi:type="dcterms:W3CDTF">2024-01-10T15:58:21Z</dcterms:modified>
  <cp:category/>
  <cp:contentStatus/>
  <cp:version/>
</cp:coreProperties>
</file>